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257" r:id="rId1"/>
    <p:sldMasterId id="2147484271" r:id="rId2"/>
    <p:sldMasterId id="2147484599" r:id="rId3"/>
    <p:sldMasterId id="2147484612" r:id="rId4"/>
    <p:sldMasterId id="2147484625" r:id="rId5"/>
    <p:sldMasterId id="2147484639" r:id="rId6"/>
    <p:sldMasterId id="2147484653" r:id="rId7"/>
    <p:sldMasterId id="2147484666" r:id="rId8"/>
    <p:sldMasterId id="2147484691" r:id="rId9"/>
  </p:sldMasterIdLst>
  <p:notesMasterIdLst>
    <p:notesMasterId r:id="rId17"/>
  </p:notesMasterIdLst>
  <p:sldIdLst>
    <p:sldId id="456" r:id="rId10"/>
    <p:sldId id="482" r:id="rId11"/>
    <p:sldId id="483" r:id="rId12"/>
    <p:sldId id="484" r:id="rId13"/>
    <p:sldId id="485" r:id="rId14"/>
    <p:sldId id="486" r:id="rId15"/>
    <p:sldId id="487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EA"/>
    <a:srgbClr val="003399"/>
    <a:srgbClr val="E4D2F2"/>
    <a:srgbClr val="920000"/>
    <a:srgbClr val="008000"/>
    <a:srgbClr val="0044CC"/>
    <a:srgbClr val="E3F3D1"/>
    <a:srgbClr val="D8EEC0"/>
    <a:srgbClr val="C7E6A4"/>
    <a:srgbClr val="8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94318" autoAdjust="0"/>
  </p:normalViewPr>
  <p:slideViewPr>
    <p:cSldViewPr>
      <p:cViewPr>
        <p:scale>
          <a:sx n="66" d="100"/>
          <a:sy n="66" d="100"/>
        </p:scale>
        <p:origin x="-139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0196FF-5B0C-4475-BC2D-AF238A7FA9E9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6465"/>
            <a:ext cx="5438775" cy="4467225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E09C14-D7FC-49FE-B1BB-84F280D1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87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5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65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606739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476942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168194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619750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276996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345812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161895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197364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770400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63982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33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57483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Департамент имущественных и земельных отношений Воронежской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25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66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30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50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35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27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77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4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0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66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27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73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8637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Департамент имущественных и земельных отношений Воронежской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195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417763" y="4294188"/>
            <a:ext cx="6370637" cy="1582737"/>
          </a:xfrm>
        </p:spPr>
        <p:txBody>
          <a:bodyPr lIns="91440"/>
          <a:lstStyle>
            <a:lvl1pPr>
              <a:defRPr sz="4000"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15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17408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39945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70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268562"/>
      </p:ext>
    </p:extLst>
  </p:cSld>
  <p:clrMapOvr>
    <a:masterClrMapping/>
  </p:clrMapOvr>
  <p:transition>
    <p:wipe dir="r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956692"/>
      </p:ext>
    </p:extLst>
  </p:cSld>
  <p:clrMapOvr>
    <a:masterClrMapping/>
  </p:clrMapOvr>
  <p:transition>
    <p:wipe dir="r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94671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553980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825973"/>
      </p:ext>
    </p:extLst>
  </p:cSld>
  <p:clrMapOvr>
    <a:masterClrMapping/>
  </p:clrMapOvr>
  <p:transition>
    <p:wipe dir="r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68956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304295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591800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2087563"/>
            <a:ext cx="2663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01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EFC9-187F-4257-BC1B-BA4930A7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03105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43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D92E-A0F1-4F21-899A-44CE645BA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758759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A875-04F8-469E-9E1C-15B8D3F7D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753004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666B-5216-440A-9962-0F12D4E93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430906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24A9-A4B8-4B88-9659-199DDB408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502680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4587B-DF0B-4677-AD2A-28FF0662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869116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F7E9-3FCB-4771-AD9A-3B00637F8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29680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F0AB-D002-40F8-B0B3-20EE8FCF1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731281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A770-01C7-4328-9FE6-531A01651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36842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D692-97F7-4074-B07F-015751B56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53246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C755-FBDD-49CA-B23F-D78B506A1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44023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99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f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2195513"/>
            <a:ext cx="2392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7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1EDC6-8D15-4CD9-938E-7E93E00AD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191012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F62F-AFB0-4C41-8BAE-4B5BC28ED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751573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CABA-AE39-494E-9428-4FBDEB1A5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149789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4623-85A4-4B01-A56A-BDA33BE10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807842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2E3F-1A78-4CA3-9C0A-5339D5FA4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46667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CEAF-40FD-4B0C-95CE-884DAE3A4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26972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507C-2C81-4516-B921-7E9D6BEE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12359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5663-E32B-4E19-B06E-C507EE102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331574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6356C-98F4-4A22-8E21-AA538E3EB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03830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24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38B9-5A09-4DAF-B60F-1F5CB8DA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16598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43C6-3573-4A08-8B13-AFFF7F887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88285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0415-7022-4F15-A391-966AEB179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856953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34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6943-8BF2-43AB-99DD-C0219197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04670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D90D-4122-4C94-A67F-D370325E6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119175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3858A-18B2-4B03-AE9D-997D026B0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761509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CFDC-30E8-460E-8276-A35F32A4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200768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634D-1D71-4136-BCD5-50D76855E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16510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D74E-A724-4E0B-BB43-447D9E868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02259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25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8EFD-8A8C-4C38-B627-8E14FC9F0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6321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A3F3-510D-47A5-AD86-2D7C9CF68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742131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4F9E-0094-42E9-870E-18F062E1C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537217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93BA-59B1-43FF-AF96-BD7966FB3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352703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7076-3AC8-49B1-82B2-5F34F5DD8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306780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91EB-3384-4F96-A9AE-D97C7993D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689595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314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E3D9-CC8E-4093-BCE4-952AA7CCA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519633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B55F-0DF5-465C-9342-118A03300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979441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A3A6-FBEB-416A-B819-E23C6A9E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20519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80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8E4B-DA7F-4784-9038-09F7E7A4D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853078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EAFE-08B8-420B-8000-0AEFAFADD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159965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0FC4-F8BE-4BA1-8CC9-4FBD0E86A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95104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D7F7-3449-4E02-BD25-68B90F6DB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492529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232E-A9F9-43A5-BD82-7024B767C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810335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9312-08E0-468C-8E04-18A1CF58C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876457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C6E9-D1B7-4BCE-9D46-1E84F40B5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041013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1009-5CB5-493E-82E7-12C2F4963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253161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076450"/>
            <a:ext cx="26638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22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007E-4AF8-45EC-B06E-043B5A7FE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17853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77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6155-C4A1-4C7C-A16B-7AA798675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081818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A551-C403-49BB-BBD5-8AE76FFE3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441687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B345-2643-4EE6-9ABC-677C44DFE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364752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D303-67DB-4403-85CB-939B4049F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581100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9889-C7D3-4306-A182-C25DB0CE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394236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2CA7-7224-49D6-A596-5644B5EF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841289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891C-D7D4-4752-988B-114DC136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180453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366E-8DD0-4B34-B18F-7E1084211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510360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873D-F818-48BA-9935-D1E4CB302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124244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417763" y="4294188"/>
            <a:ext cx="6370637" cy="1582737"/>
          </a:xfrm>
        </p:spPr>
        <p:txBody>
          <a:bodyPr lIns="91440"/>
          <a:lstStyle>
            <a:lvl1pPr>
              <a:defRPr sz="4000"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94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4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1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4966" name="Line 6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9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293A0-F4A1-4E5B-9078-3C8DBDCC3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5687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5688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5689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5690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058" name="Group 12"/>
          <p:cNvGrpSpPr>
            <a:grpSpLocks/>
          </p:cNvGrpSpPr>
          <p:nvPr/>
        </p:nvGrpSpPr>
        <p:grpSpPr bwMode="auto">
          <a:xfrm>
            <a:off x="7265988" y="6372225"/>
            <a:ext cx="292100" cy="234950"/>
            <a:chOff x="4577" y="4014"/>
            <a:chExt cx="184" cy="148"/>
          </a:xfrm>
        </p:grpSpPr>
        <p:sp>
          <p:nvSpPr>
            <p:cNvPr id="455686" name="AutoShape 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577" y="401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5691" name="Line 11"/>
            <p:cNvSpPr>
              <a:spLocks noChangeShapeType="1"/>
            </p:cNvSpPr>
            <p:nvPr userDrawn="1"/>
          </p:nvSpPr>
          <p:spPr bwMode="auto">
            <a:xfrm flipV="1">
              <a:off x="4579" y="4152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8544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C27392-7DE5-42CA-8F43-96D09F382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7733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7734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7736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7737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7738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3082" name="Group 12"/>
          <p:cNvGrpSpPr>
            <a:grpSpLocks/>
          </p:cNvGrpSpPr>
          <p:nvPr/>
        </p:nvGrpSpPr>
        <p:grpSpPr bwMode="auto">
          <a:xfrm>
            <a:off x="7577138" y="6345238"/>
            <a:ext cx="292100" cy="238125"/>
            <a:chOff x="4773" y="3997"/>
            <a:chExt cx="184" cy="150"/>
          </a:xfrm>
        </p:grpSpPr>
        <p:sp>
          <p:nvSpPr>
            <p:cNvPr id="457735" name="AutoShape 7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773" y="3997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57739" name="Line 11"/>
            <p:cNvSpPr>
              <a:spLocks noChangeShapeType="1"/>
            </p:cNvSpPr>
            <p:nvPr userDrawn="1"/>
          </p:nvSpPr>
          <p:spPr bwMode="auto">
            <a:xfrm flipV="1">
              <a:off x="4776" y="4137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57031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E6F78C-319D-4C16-BCCC-863C12C94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9781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9782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9783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9785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978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4106" name="Group 12"/>
          <p:cNvGrpSpPr>
            <a:grpSpLocks/>
          </p:cNvGrpSpPr>
          <p:nvPr/>
        </p:nvGrpSpPr>
        <p:grpSpPr bwMode="auto">
          <a:xfrm>
            <a:off x="7888288" y="6323013"/>
            <a:ext cx="292100" cy="234950"/>
            <a:chOff x="4969" y="3983"/>
            <a:chExt cx="184" cy="148"/>
          </a:xfrm>
        </p:grpSpPr>
        <p:sp>
          <p:nvSpPr>
            <p:cNvPr id="459784" name="AutoShape 8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969" y="3983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59787" name="Line 11"/>
            <p:cNvSpPr>
              <a:spLocks noChangeShapeType="1"/>
            </p:cNvSpPr>
            <p:nvPr userDrawn="1"/>
          </p:nvSpPr>
          <p:spPr bwMode="auto">
            <a:xfrm flipV="1">
              <a:off x="4972" y="412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28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  <p:sldLayoutId id="2147484651" r:id="rId12"/>
    <p:sldLayoutId id="2147484652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6785DB-265B-4F73-B147-EA20522A6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829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1830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1831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183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183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5130" name="Group 12"/>
          <p:cNvGrpSpPr>
            <a:grpSpLocks/>
          </p:cNvGrpSpPr>
          <p:nvPr/>
        </p:nvGrpSpPr>
        <p:grpSpPr bwMode="auto">
          <a:xfrm>
            <a:off x="8199438" y="6289675"/>
            <a:ext cx="292100" cy="236538"/>
            <a:chOff x="5165" y="3962"/>
            <a:chExt cx="184" cy="149"/>
          </a:xfrm>
        </p:grpSpPr>
        <p:sp>
          <p:nvSpPr>
            <p:cNvPr id="461833" name="AutoShape 9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165" y="3962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61835" name="Line 11"/>
            <p:cNvSpPr>
              <a:spLocks noChangeShapeType="1"/>
            </p:cNvSpPr>
            <p:nvPr userDrawn="1"/>
          </p:nvSpPr>
          <p:spPr bwMode="auto">
            <a:xfrm flipV="1">
              <a:off x="5168" y="410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6995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6C3A0-FEF3-4BD9-9CA7-A51CF1B3D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3877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3878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387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3880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3881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6154" name="Group 12"/>
          <p:cNvGrpSpPr>
            <a:grpSpLocks/>
          </p:cNvGrpSpPr>
          <p:nvPr/>
        </p:nvGrpSpPr>
        <p:grpSpPr bwMode="auto">
          <a:xfrm>
            <a:off x="8510588" y="6261100"/>
            <a:ext cx="292100" cy="236538"/>
            <a:chOff x="5361" y="3944"/>
            <a:chExt cx="184" cy="149"/>
          </a:xfrm>
        </p:grpSpPr>
        <p:sp>
          <p:nvSpPr>
            <p:cNvPr id="463882" name="AutoShape 1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361" y="394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63883" name="Line 11"/>
            <p:cNvSpPr>
              <a:spLocks noChangeShapeType="1"/>
            </p:cNvSpPr>
            <p:nvPr userDrawn="1"/>
          </p:nvSpPr>
          <p:spPr bwMode="auto">
            <a:xfrm flipV="1">
              <a:off x="5364" y="4083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9249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fld id="{A3B806EF-0628-4AB4-8A1F-0C3C67D65F5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4966" name="Line 6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2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67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68AE8703875941980A85132CBCA9D1909415EF598FD67B0DAC01A06012D12ACCE9BD3576B3DF4C367507CFB02CE3BF47F8E774DDA6603qFJ" TargetMode="External"/><Relationship Id="rId2" Type="http://schemas.openxmlformats.org/officeDocument/2006/relationships/hyperlink" Target="consultantplus://offline/ref=800B0CF246C1FDF5EE231B7FC695576160DF83F982343BF018270CE3ECFD9C58434DD5978DDEB6BB6635F0A33E1E25FCAE2F0466764BZ013K" TargetMode="External"/><Relationship Id="rId1" Type="http://schemas.openxmlformats.org/officeDocument/2006/relationships/slideLayout" Target="../slideLayouts/slideLayout33.xml"/><Relationship Id="rId5" Type="http://schemas.openxmlformats.org/officeDocument/2006/relationships/hyperlink" Target="consultantplus://offline/ref=468AE8703875941980A85132CBCA9D1909415EF598FD67B0DAC01A06012D12ACCE9BD3576B3AF5C367507CFB02CE3BF47F8E774DDA6603qFJ" TargetMode="External"/><Relationship Id="rId4" Type="http://schemas.openxmlformats.org/officeDocument/2006/relationships/hyperlink" Target="consultantplus://offline/ref=468AE8703875941980A85132CBCA9D1909415EF598FD67B0DAC01A06012D12ACCE9BD3576B3DF2C367507CFB02CE3BF47F8E774DDA6603qFJ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C926BFC47776884E3632BEEEE63E91579E5DF13CE735C933DC697794B6F5DD489A67004C1A506A8A8FA2A5830F878FDE6FBCD2B647Ay0P" TargetMode="Externa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139778" y="106317"/>
            <a:ext cx="59779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Семинар- совещание </a:t>
            </a:r>
            <a:br>
              <a:rPr lang="ru-RU" sz="22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по актуальным вопросам в сфере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имущественно-земельных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+mn-lt"/>
              </a:rPr>
              <a:t>отношений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28595" y="1931964"/>
            <a:ext cx="79233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/>
              <a:t>О формировании и постановке на кадастровый учет земельных участков, расположенных в границах элемента планировочной структуры, застроенного многоквартирными домами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7844" y="5145111"/>
            <a:ext cx="5292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Малютина Ирина Александровна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7091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47564" y="1412776"/>
            <a:ext cx="781286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400" dirty="0" smtClean="0"/>
              <a:t> </a:t>
            </a:r>
            <a:r>
              <a:rPr lang="ru-RU" sz="2000" b="1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1) обеспечение обязательств застройщика по договору участия в долевом строительстве залогом такого земельного участка;</a:t>
            </a:r>
          </a:p>
          <a:p>
            <a:pPr lvl="0"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 2) размещение объектов федерального либо регионального либо местного значения, не являющихся линейными объектами;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 3) предоставление собственникам расположенных на нем зданий, сооружений;</a:t>
            </a:r>
          </a:p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265707" y="113185"/>
            <a:ext cx="6706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1580" y="0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7083425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Изменения в законодательстве, регулирующем</a:t>
            </a:r>
          </a:p>
          <a:p>
            <a:pPr lvl="0" algn="ctr" eaLnBrk="0" hangingPunct="0">
              <a:tabLst>
                <a:tab pos="7083425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порядок образования земельного участка,</a:t>
            </a:r>
          </a:p>
          <a:p>
            <a:pPr algn="ctr" eaLnBrk="0" hangingPunct="0">
              <a:tabLst>
                <a:tab pos="7083425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 расположенного в границах элемента планировочной структуры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, застроенного многоквартирными домами</a:t>
            </a:r>
          </a:p>
          <a:p>
            <a:pPr lvl="0" algn="ctr" eaLnBrk="0" hangingPunct="0">
              <a:tabLst>
                <a:tab pos="7083425" algn="l"/>
              </a:tabLst>
            </a:pPr>
            <a:endParaRPr lang="ru-RU" sz="20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91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139778" y="106317"/>
            <a:ext cx="5977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Понятие элемента планировочной структуры</a:t>
            </a:r>
            <a:endParaRPr lang="ru-RU" sz="22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560" y="2276872"/>
            <a:ext cx="77408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Элемент планировочной структуры  - </a:t>
            </a:r>
            <a:r>
              <a:rPr lang="ru-RU" sz="2800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это часть территории поселения, городского округа или межселенной территории муниципального района</a:t>
            </a:r>
            <a:br>
              <a:rPr lang="ru-RU" sz="2800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(квартал, микрорайон, район и иные подобные элементы) </a:t>
            </a:r>
          </a:p>
        </p:txBody>
      </p:sp>
    </p:spTree>
    <p:extLst>
      <p:ext uri="{BB962C8B-B14F-4D97-AF65-F5344CB8AC3E}">
        <p14:creationId xmlns:p14="http://schemas.microsoft.com/office/powerpoint/2010/main" xmlns="" val="47091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139778" y="106317"/>
            <a:ext cx="59779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Виды элементов планировочной структуры</a:t>
            </a:r>
          </a:p>
          <a:p>
            <a:pPr algn="ctr"/>
            <a:endParaRPr lang="ru-RU" sz="22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75556" y="1700808"/>
            <a:ext cx="77408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ru-RU" sz="20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Район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 Микрорайон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 Квартал;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Территория общего пользования, за исключением элементов планировочной структуры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 Территория ведения гражданами садоводства или огородничества для собственных нужд;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 Территория транспортно-пересадочного узла;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 Территория, занятая линейным объектом и (или) предназначенная для размещения линейного объекта, за исключением элементов планировочной структуры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 Улично-дорожная сеть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091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139778" y="106317"/>
            <a:ext cx="5977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Действия  органов государственной власти или органов местного самоуправления в отношении не сформированного земельного участка, на котором расположен многоквартирный дом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516" y="1700808"/>
            <a:ext cx="842493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b="1" dirty="0" smtClean="0"/>
              <a:t>Все необходимые действия по образованию земельного участка, в том числе обеспечение: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утверждения в порядке, установленном законодательством о градостроительной деятельности, проекта межевания территории;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подготовки межевого плана земельного участка;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обращения с заявлением о государственном кадастровом учете в отношении такого земельного участка в орган регистрации прав, в случае приостановления осуществления государственного кадастрового учета по этому заявлению указанными органами обеспечивается устранение причин, препятствующих осуществлению государственного кадастрового учет.</a:t>
            </a:r>
          </a:p>
          <a:p>
            <a:pPr indent="450215" algn="just">
              <a:spcAft>
                <a:spcPts val="600"/>
              </a:spcAft>
            </a:pP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91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139778" y="106317"/>
            <a:ext cx="59779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Уполномоченные органы на принятие решения о подготовке и утверждению документации по планировке территории</a:t>
            </a:r>
            <a:endParaRPr lang="ru-RU" sz="22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99592" y="1391695"/>
            <a:ext cx="75248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Органами</a:t>
            </a:r>
            <a:r>
              <a:rPr lang="ru-RU" dirty="0" smtClean="0">
                <a:latin typeface="+mn-lt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уполномоченными на </a:t>
            </a:r>
            <a:r>
              <a:rPr lang="ru-RU" dirty="0" smtClean="0">
                <a:latin typeface="+mn-lt"/>
                <a:ea typeface="Times New Roman" pitchFamily="18" charset="0"/>
                <a:cs typeface="Arial" pitchFamily="34" charset="0"/>
              </a:rPr>
              <a:t>принятие решения о подготовке и утверждению документации по планировке территории, в том числе проекта межевания территории,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рименительно к территории поселения, территории городского округа,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являются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орган местного самоуправления городского поселения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орган местного самоуправления городского округа.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Основания: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aseline="0" dirty="0" smtClean="0">
                <a:latin typeface="+mn-lt"/>
                <a:ea typeface="Times New Roman" pitchFamily="18" charset="0"/>
                <a:cs typeface="Arial" pitchFamily="34" charset="0"/>
                <a:hlinkClick r:id="rId2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2"/>
              </a:rPr>
              <a:t>часть 1 статьи 46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Градостроительного кодекса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Российской Федерации).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Исключение составляют случаи, указанные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3"/>
              </a:rPr>
              <a:t>частях 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4"/>
              </a:rPr>
              <a:t>4.2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5"/>
              </a:rPr>
              <a:t>5.2 статьи 45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ГрК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РФ);</a:t>
            </a:r>
          </a:p>
          <a:p>
            <a:pPr lvl="0" indent="449263" algn="just"/>
            <a:r>
              <a:rPr lang="ru-RU" dirty="0" smtClean="0">
                <a:latin typeface="+mn-lt"/>
              </a:rPr>
              <a:t>- подпункт 20 пункта 1, пункт 3 статьи 14, подпункт 26 пункта 1 статьи 16 Федерального закона от 06.10.2003 № 131-ФЗ «Об общих принципах организации местного самоуправления в Российской Федерации».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91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139778" y="106317"/>
            <a:ext cx="5977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Изменение границ земельного участка под многоквартирным домом</a:t>
            </a:r>
            <a:endParaRPr lang="ru-RU" sz="22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1341213"/>
            <a:ext cx="73088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Изменить границы земельного участка,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котором расположен многоквартирный дом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 том числе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увеличением его площади за счет земель и (или) земельных участков, находящихся в государственной или муниципальной собственности, возможно в порядке перераспределения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глава V.4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Земельного кодекса Российской Федерации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lvl="0" indent="449263" algn="just"/>
            <a:r>
              <a:rPr lang="ru-RU" sz="2400" dirty="0" smtClean="0"/>
              <a:t>Соглашение </a:t>
            </a:r>
            <a:r>
              <a:rPr lang="ru-RU" sz="2400" dirty="0" smtClean="0"/>
              <a:t>о перераспределении </a:t>
            </a:r>
            <a:r>
              <a:rPr lang="ru-RU" sz="2400" dirty="0" smtClean="0"/>
              <a:t>заключается с </a:t>
            </a:r>
            <a:r>
              <a:rPr lang="ru-RU" sz="2400" dirty="0" smtClean="0"/>
              <a:t>лицом, уполномоченным общим собранием собственников </a:t>
            </a:r>
            <a:r>
              <a:rPr lang="ru-RU" sz="2400" dirty="0" smtClean="0"/>
              <a:t>помещений.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91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Презентация12" id="{4672CCF8-AD9B-4979-B706-4B4AF7B3A0FC}" vid="{953991ED-C2C6-4AA3-A389-21BD940FA2FD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Презентация12" id="{4672CCF8-AD9B-4979-B706-4B4AF7B3A0FC}" vid="{953991ED-C2C6-4AA3-A389-21BD940FA2FD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1158C8C3-0939-4596-8C47-023F4BB1A071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1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366381F3-9C69-4744-8C8A-E88CEE25B4B2}"/>
    </a:ext>
  </a:extLst>
</a:theme>
</file>

<file path=ppt/theme/theme5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2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F4A1091C-1297-43F5-B51B-952147383543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3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3AF05472-DE16-43DC-BE4E-3361C754BFAD}"/>
    </a:ext>
  </a:extLst>
</a:theme>
</file>

<file path=ppt/theme/theme7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4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0D6514DC-ACE4-41E4-9351-CCB99FDCBE8D}"/>
    </a:ext>
  </a:extLst>
</a:theme>
</file>

<file path=ppt/theme/theme8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5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982C76F2-2FA1-4694-A7A9-A382B498DD94}"/>
    </a:ext>
  </a:extLst>
</a:theme>
</file>

<file path=ppt/theme/theme9.xml><?xml version="1.0" encoding="utf-8"?>
<a:theme xmlns:a="http://schemas.openxmlformats.org/drawingml/2006/main" name="6_Специальное оформление">
  <a:themeElements>
    <a:clrScheme name="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5_причин-для Посольства Канады" id="{883E0D99-FDC1-47F0-A9BF-D7F10A943BE6}" vid="{1158C8C3-0939-4596-8C47-023F4BB1A071}"/>
    </a:ext>
  </a:extLst>
</a:theme>
</file>

<file path=ppt/theme/themeOverride1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Продажа продукта или услуг</Template>
  <TotalTime>39801</TotalTime>
  <Words>329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ms_pptselling_tp01017848</vt:lpstr>
      <vt:lpstr>1_ms_pptselling_tp01017848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   ЗАВОД</dc:title>
  <dc:creator>User</dc:creator>
  <cp:lastModifiedBy>PisarevaTE</cp:lastModifiedBy>
  <cp:revision>2559</cp:revision>
  <cp:lastPrinted>2019-06-06T13:16:54Z</cp:lastPrinted>
  <dcterms:created xsi:type="dcterms:W3CDTF">2009-01-26T08:40:29Z</dcterms:created>
  <dcterms:modified xsi:type="dcterms:W3CDTF">2019-12-24T11:50:12Z</dcterms:modified>
</cp:coreProperties>
</file>